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343" r:id="rId5"/>
    <p:sldId id="270" r:id="rId6"/>
    <p:sldId id="351" r:id="rId7"/>
    <p:sldId id="349" r:id="rId8"/>
    <p:sldId id="355" r:id="rId9"/>
    <p:sldId id="3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o Cardeñosa Monroy" initials="ACM" lastIdx="6" clrIdx="0">
    <p:extLst>
      <p:ext uri="{19B8F6BF-5375-455C-9EA6-DF929625EA0E}">
        <p15:presenceInfo xmlns:p15="http://schemas.microsoft.com/office/powerpoint/2012/main" userId="S-1-5-21-1390067357-2049760794-839522115-1335" providerId="AD"/>
      </p:ext>
    </p:extLst>
  </p:cmAuthor>
  <p:cmAuthor id="2" name="Maria Alejandra Mendez Avila" initials="MAMA" lastIdx="6" clrIdx="1">
    <p:extLst>
      <p:ext uri="{19B8F6BF-5375-455C-9EA6-DF929625EA0E}">
        <p15:presenceInfo xmlns:p15="http://schemas.microsoft.com/office/powerpoint/2012/main" userId="S::MMENDEZ@bancodeoccidente.com.co::8ab4b13a-5654-4538-b9e9-9f688c070f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1F9"/>
    <a:srgbClr val="008ACC"/>
    <a:srgbClr val="1272AE"/>
    <a:srgbClr val="158BCA"/>
    <a:srgbClr val="0082CB"/>
    <a:srgbClr val="116194"/>
    <a:srgbClr val="104F79"/>
    <a:srgbClr val="112C46"/>
    <a:srgbClr val="2B8BCA"/>
    <a:srgbClr val="113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0EFF3-6E51-4EB0-BF46-E6419A2A5040}" v="177" dt="2022-02-22T15:58:48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071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1ECF-DE16-4D99-91E8-CF08CD92C3E8}" type="datetimeFigureOut">
              <a:rPr lang="es-CO" smtClean="0"/>
              <a:t>20/02/2023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B1729-EFCE-4ECF-870A-7D7C202D5B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81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72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722498a8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3722498a8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722498a8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3722498a8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44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722498a8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3722498a8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93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7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93A0-B0AF-A749-BD22-BDEE724DE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B1DA4-2BE6-184D-B6F9-D1725F3D5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B692E-2727-5545-AD8A-80A9DF8B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7B05-0905-4477-B460-21D32E71ACDC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F2576-97CD-CD4A-8C5D-3264D941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9505-988A-594C-B0AA-397D28C0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2D25-FA80-D24C-BDA9-3C8DB046A6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5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06F0-0D15-A04F-B76C-9E999D97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FF7DE-E32B-FD4D-9E43-F97C5853C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4F34F-1422-D047-BFDC-AC30F841C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8199-D825-40A3-A941-506330877D13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57A7B-F9A8-CD4B-9F64-2C7BA653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FB8C7-0127-9A45-933C-81E5162D1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2D25-FA80-D24C-BDA9-3C8DB046A6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9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FAE0B-4C93-CA46-B666-CFE7826F9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66E49-799E-1540-849A-33F7F1FD5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CA4E3-0DA4-594B-B00C-75330598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4F7D-B49A-420B-BD66-5BAEF46BB46E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E5B43-A6E1-6C48-9353-18C08731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E8FFB-5EF5-0D44-A59C-32F43128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2D25-FA80-D24C-BDA9-3C8DB046A6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7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5980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D826-F366-744C-B8AA-AFB7389D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8ACAC-6EA5-DB40-B369-1503B11D5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5EAB2-18C8-9C4D-9087-3A399FE7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7732-E8B1-42C5-ADDD-A491D16073CF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A5DD2-48B3-ED44-B7A0-44452D35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41B59-8C2E-5746-90E9-C477E293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2D25-FA80-D24C-BDA9-3C8DB046A6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0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0A225-0753-F740-A347-480E1CFC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8588C-3206-004E-986D-80464E0F5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4B415-00B0-9F42-B115-9D1209EA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CEFE-CF9F-449F-91AE-30A9C18C67E0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0C516-1396-8740-99D8-E7E892D2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B117E-4082-9840-B6C4-7955FF63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2D25-FA80-D24C-BDA9-3C8DB046A6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6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51A2-25A1-3247-AC04-EBBBA54D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EEB90-0CA0-D74A-BDF8-355D899DC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15558-4BFB-CF4E-AD7A-B87DBF358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5313C-E862-0648-BF58-10728684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3FE8-E671-4F40-B313-250C25AF8E4A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1022B-A150-7A4E-8B52-DBB4CEC4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3E87D-F83A-734B-9139-CA39CE7D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2D25-FA80-D24C-BDA9-3C8DB046A6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5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A15B-C295-634B-A972-67E794E1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AAC09-DBD8-2243-B153-10820A850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D103F-BE04-FD44-957D-533585E23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6E14E-8EB3-7348-9250-63591D07F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4C3F7-A403-5942-AA64-7851A6277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77E5C0-AB79-8A4B-979C-956ADD84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7D97-3D32-4028-8820-0D07DF26C1CB}" type="datetime1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BB7BF1-7492-9F42-88D8-7227B300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77982-80CE-9046-B45F-A7D30D1C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2D25-FA80-D24C-BDA9-3C8DB046A6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1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93BCD-AB43-4C44-8DA3-A9779A05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0F250-D26E-1D46-884A-9D79553B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21A-8993-4369-BC03-B7F265DEAD1E}" type="datetime1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E77AE-A2D7-A442-8B0A-B61483BF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9707F-2294-5E4E-B014-1DE3F1A8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2D25-FA80-D24C-BDA9-3C8DB046A6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8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BBD74-62B3-5144-AEA0-397AE16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A36-FF36-4A4F-973B-0E291737A75A}" type="datetime1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AFAE3-C0E2-1C4C-9617-9B7246AD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41C80-8E1E-6E40-BA7A-2DA23195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2D25-FA80-D24C-BDA9-3C8DB046A6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5F02-DD7E-294B-BB94-B64740A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9B262-165D-D94C-A528-65509BB2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F02F4-F425-E34B-B746-361FA8EE2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201C9-668B-D049-9C93-694C5C85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47C9-B62D-477D-89E9-375E1CF7FA3A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C56EC-252A-D546-AB15-350E826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F127-D178-F64C-9654-70A3F082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2D25-FA80-D24C-BDA9-3C8DB046A6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2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75E69-8047-8E4D-B17E-C7A23782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579C8-3DAF-0347-A579-EB65F8B39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DB32F-BB43-5448-BFA7-CDE557539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F462C-C3CE-F548-AE8E-04D34773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608B-88B7-48C4-92D5-22DA13C796A3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F5908-1E20-014C-96DB-911DD8B4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9A1E1-5E90-0943-9849-055A0BA1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2D25-FA80-D24C-BDA9-3C8DB046A6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3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0BBFF-0CCD-814C-98CD-15145742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C5018-C674-664B-8908-A8CDF19C3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B3FDA-0D17-F440-BD1D-8FC9BE41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58C17-569C-4085-80CE-F6B9A2050FF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7671F-0DAD-7947-8149-8EEB4E965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1099E-23B9-8246-A170-C45761E2D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2D25-FA80-D24C-BDA9-3C8DB046A6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0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ancodeoccidente.com.co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F00DA41D-F602-40C1-92C7-15FB03197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AD39C31-0D2D-4FDE-8221-624953ED6D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33" y="5617467"/>
            <a:ext cx="2604667" cy="94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86593" y="6334967"/>
            <a:ext cx="768267" cy="22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F4582E00-72F4-4C53-8D93-7DF5742F4F46}"/>
              </a:ext>
            </a:extLst>
          </p:cNvPr>
          <p:cNvSpPr txBox="1">
            <a:spLocks/>
          </p:cNvSpPr>
          <p:nvPr/>
        </p:nvSpPr>
        <p:spPr>
          <a:xfrm>
            <a:off x="415600" y="2001467"/>
            <a:ext cx="11360800" cy="2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1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BIENVENIDOS</a:t>
            </a:r>
          </a:p>
        </p:txBody>
      </p:sp>
      <p:sp>
        <p:nvSpPr>
          <p:cNvPr id="15" name="Google Shape;67;p14">
            <a:extLst>
              <a:ext uri="{FF2B5EF4-FFF2-40B4-BE49-F238E27FC236}">
                <a16:creationId xmlns:a16="http://schemas.microsoft.com/office/drawing/2014/main" id="{86EC1C61-E651-40AB-8F1F-8B22AF7C7034}"/>
              </a:ext>
            </a:extLst>
          </p:cNvPr>
          <p:cNvSpPr txBox="1">
            <a:spLocks/>
          </p:cNvSpPr>
          <p:nvPr/>
        </p:nvSpPr>
        <p:spPr>
          <a:xfrm>
            <a:off x="1012084" y="3586000"/>
            <a:ext cx="10273552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es-419" sz="4667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Asamblea de accionistas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s-419" sz="4667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 de marzo de 2023 </a:t>
            </a:r>
          </a:p>
          <a:p>
            <a:pPr marL="0" indent="0" algn="r">
              <a:spcAft>
                <a:spcPts val="1600"/>
              </a:spcAft>
              <a:buNone/>
            </a:pPr>
            <a:r>
              <a:rPr lang="es-419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Técnica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2625616-94D3-4D11-A641-6C7A1E4D241F}"/>
              </a:ext>
            </a:extLst>
          </p:cNvPr>
          <p:cNvSpPr/>
          <p:nvPr/>
        </p:nvSpPr>
        <p:spPr>
          <a:xfrm>
            <a:off x="-3" y="6808173"/>
            <a:ext cx="12192000" cy="609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8CA30DD0-D797-46D7-83A6-A7DB8C7D77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1089"/>
          <a:stretch/>
        </p:blipFill>
        <p:spPr>
          <a:xfrm>
            <a:off x="11129250" y="-11131"/>
            <a:ext cx="1062751" cy="2755176"/>
          </a:xfrm>
          <a:prstGeom prst="rect">
            <a:avLst/>
          </a:prstGeom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466DB3D1-E1A0-4A76-BB2E-26A91385F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3" y="665"/>
            <a:ext cx="702851" cy="11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30FF31-5B84-45F8-A81C-D0461A291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93B6998-979B-493A-B6C7-D445059E1164}"/>
              </a:ext>
            </a:extLst>
          </p:cNvPr>
          <p:cNvSpPr/>
          <p:nvPr/>
        </p:nvSpPr>
        <p:spPr>
          <a:xfrm>
            <a:off x="4581233" y="-98019"/>
            <a:ext cx="7610764" cy="6857999"/>
          </a:xfrm>
          <a:prstGeom prst="rect">
            <a:avLst/>
          </a:prstGeom>
          <a:solidFill>
            <a:srgbClr val="00206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224" name="Google Shape;224;p27"/>
          <p:cNvSpPr txBox="1">
            <a:spLocks noGrp="1"/>
          </p:cNvSpPr>
          <p:nvPr>
            <p:ph type="ctrTitle" idx="4294967295"/>
          </p:nvPr>
        </p:nvSpPr>
        <p:spPr>
          <a:xfrm>
            <a:off x="5035120" y="357983"/>
            <a:ext cx="4587181" cy="38393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ts val="5733"/>
              </a:lnSpc>
              <a:spcBef>
                <a:spcPts val="0"/>
              </a:spcBef>
            </a:pPr>
            <a:r>
              <a:rPr lang="pt-BR" sz="5733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Asamblea General de Accionistas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A02895C-87E9-4251-A7F4-C923CE1FA9B4}"/>
              </a:ext>
            </a:extLst>
          </p:cNvPr>
          <p:cNvSpPr/>
          <p:nvPr/>
        </p:nvSpPr>
        <p:spPr>
          <a:xfrm>
            <a:off x="5386010" y="3090550"/>
            <a:ext cx="3885400" cy="2335237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33" dirty="0">
              <a:latin typeface="Century Gothic" panose="020B0502020202020204" pitchFamily="34" charset="0"/>
            </a:endParaRPr>
          </a:p>
          <a:p>
            <a:pPr algn="ctr"/>
            <a:endParaRPr lang="es-CO" sz="1733" dirty="0">
              <a:latin typeface="Century Gothic" panose="020B0502020202020204" pitchFamily="34" charset="0"/>
            </a:endParaRPr>
          </a:p>
          <a:p>
            <a:pPr algn="ctr"/>
            <a:r>
              <a:rPr lang="es-CO" sz="1733" dirty="0">
                <a:latin typeface="Century Gothic" panose="020B0502020202020204" pitchFamily="34" charset="0"/>
              </a:rPr>
              <a:t>Martes 28 de marzo de 2023 </a:t>
            </a:r>
          </a:p>
          <a:p>
            <a:pPr algn="ctr"/>
            <a:r>
              <a:rPr lang="es-CO" sz="1733" dirty="0">
                <a:latin typeface="Century Gothic" panose="020B0502020202020204" pitchFamily="34" charset="0"/>
              </a:rPr>
              <a:t>03:00 p.m.</a:t>
            </a:r>
          </a:p>
          <a:p>
            <a:pPr algn="ctr"/>
            <a:endParaRPr lang="es-CO" sz="1733" dirty="0">
              <a:latin typeface="Century Gothic" panose="020B0502020202020204" pitchFamily="34" charset="0"/>
            </a:endParaRPr>
          </a:p>
          <a:p>
            <a:pPr algn="ctr"/>
            <a:r>
              <a:rPr lang="es-CO" sz="1733" dirty="0">
                <a:latin typeface="Century Gothic" panose="020B0502020202020204" pitchFamily="34" charset="0"/>
              </a:rPr>
              <a:t>Carrera 3 No. 8-13, piso 4, Sala Múltiple 3 y 4, en la Ciudad de Cali.</a:t>
            </a:r>
          </a:p>
          <a:p>
            <a:pPr algn="ctr"/>
            <a:r>
              <a:rPr lang="es-CO" sz="1733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s-CO" sz="1733" dirty="0">
              <a:latin typeface="Century Gothic" panose="020B0502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D6F3DCE-2CD2-4467-9463-BA3C5D8629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3" r="50000"/>
          <a:stretch/>
        </p:blipFill>
        <p:spPr>
          <a:xfrm>
            <a:off x="9471960" y="1"/>
            <a:ext cx="2720040" cy="6424465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B5E118F6-3231-4C99-9D42-2544ED99BC0E}"/>
              </a:ext>
            </a:extLst>
          </p:cNvPr>
          <p:cNvGrpSpPr/>
          <p:nvPr/>
        </p:nvGrpSpPr>
        <p:grpSpPr>
          <a:xfrm>
            <a:off x="-3" y="5425787"/>
            <a:ext cx="12192003" cy="1443344"/>
            <a:chOff x="-2" y="4069340"/>
            <a:chExt cx="9144002" cy="1082508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066BC0C-9E9D-4A5E-9EE6-6F148526A3B2}"/>
                </a:ext>
              </a:extLst>
            </p:cNvPr>
            <p:cNvGrpSpPr/>
            <p:nvPr/>
          </p:nvGrpSpPr>
          <p:grpSpPr>
            <a:xfrm>
              <a:off x="-2" y="4069340"/>
              <a:ext cx="9144002" cy="1074159"/>
              <a:chOff x="-2" y="4069340"/>
              <a:chExt cx="9144002" cy="1074159"/>
            </a:xfrm>
          </p:grpSpPr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58B66A8F-1156-43F9-BEE9-32CD3104F1B9}"/>
                  </a:ext>
                </a:extLst>
              </p:cNvPr>
              <p:cNvSpPr/>
              <p:nvPr/>
            </p:nvSpPr>
            <p:spPr>
              <a:xfrm>
                <a:off x="-2" y="4069340"/>
                <a:ext cx="9144002" cy="1074159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0"/>
                    </a:srgbClr>
                  </a:gs>
                  <a:gs pos="100000">
                    <a:srgbClr val="002060">
                      <a:alpha val="58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00"/>
              </a:p>
            </p:txBody>
          </p:sp>
          <p:pic>
            <p:nvPicPr>
              <p:cNvPr id="28" name="Google Shape;219;p27">
                <a:extLst>
                  <a:ext uri="{FF2B5EF4-FFF2-40B4-BE49-F238E27FC236}">
                    <a16:creationId xmlns:a16="http://schemas.microsoft.com/office/drawing/2014/main" id="{C0C30BC6-7300-4229-8E07-B0ED25307057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31925" y="4213100"/>
                <a:ext cx="1953500" cy="705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" name="Google Shape;220;p27">
              <a:extLst>
                <a:ext uri="{FF2B5EF4-FFF2-40B4-BE49-F238E27FC236}">
                  <a16:creationId xmlns:a16="http://schemas.microsoft.com/office/drawing/2014/main" id="{8D74DA95-F4BD-40EA-8B97-CA8D825E693C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314945" y="4751225"/>
              <a:ext cx="576200" cy="167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CCAE850A-E281-448E-B599-D4B9D1CC99D9}"/>
                </a:ext>
              </a:extLst>
            </p:cNvPr>
            <p:cNvSpPr/>
            <p:nvPr/>
          </p:nvSpPr>
          <p:spPr>
            <a:xfrm>
              <a:off x="-2" y="5106129"/>
              <a:ext cx="9144000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FBDEA8-B04E-4C8F-AE83-8A428433B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70" b="7541"/>
          <a:stretch/>
        </p:blipFill>
        <p:spPr>
          <a:xfrm>
            <a:off x="-5" y="0"/>
            <a:ext cx="12192005" cy="6858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C1BC88EB-3B94-4E94-9B9B-2F912F4295D4}"/>
              </a:ext>
            </a:extLst>
          </p:cNvPr>
          <p:cNvSpPr/>
          <p:nvPr/>
        </p:nvSpPr>
        <p:spPr>
          <a:xfrm>
            <a:off x="0" y="2457885"/>
            <a:ext cx="12192000" cy="4414527"/>
          </a:xfrm>
          <a:prstGeom prst="rect">
            <a:avLst/>
          </a:prstGeom>
          <a:solidFill>
            <a:srgbClr val="0082C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27" name="Google Shape;219;p27">
            <a:extLst>
              <a:ext uri="{FF2B5EF4-FFF2-40B4-BE49-F238E27FC236}">
                <a16:creationId xmlns:a16="http://schemas.microsoft.com/office/drawing/2014/main" id="{3C0DD6B9-682A-4562-8E69-2D8323AF8B5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33" y="5617467"/>
            <a:ext cx="2604667" cy="94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20;p27">
            <a:extLst>
              <a:ext uri="{FF2B5EF4-FFF2-40B4-BE49-F238E27FC236}">
                <a16:creationId xmlns:a16="http://schemas.microsoft.com/office/drawing/2014/main" id="{754307C0-B246-4744-96C8-EE46D0330EE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86593" y="6334967"/>
            <a:ext cx="768267" cy="22376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C64B15-D892-45A0-824A-F0F9817EF687}"/>
              </a:ext>
            </a:extLst>
          </p:cNvPr>
          <p:cNvSpPr/>
          <p:nvPr/>
        </p:nvSpPr>
        <p:spPr>
          <a:xfrm>
            <a:off x="-3" y="6808173"/>
            <a:ext cx="12192000" cy="609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6" name="Google Shape;337;p36">
            <a:extLst>
              <a:ext uri="{FF2B5EF4-FFF2-40B4-BE49-F238E27FC236}">
                <a16:creationId xmlns:a16="http://schemas.microsoft.com/office/drawing/2014/main" id="{2D2AD8AF-822A-4985-8E96-F6D4F4A81139}"/>
              </a:ext>
            </a:extLst>
          </p:cNvPr>
          <p:cNvSpPr txBox="1">
            <a:spLocks/>
          </p:cNvSpPr>
          <p:nvPr/>
        </p:nvSpPr>
        <p:spPr>
          <a:xfrm>
            <a:off x="401850" y="2416694"/>
            <a:ext cx="9234000" cy="742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3200" b="1" dirty="0">
                <a:solidFill>
                  <a:srgbClr val="001F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Derecho de Inspección </a:t>
            </a:r>
          </a:p>
        </p:txBody>
      </p:sp>
      <p:sp>
        <p:nvSpPr>
          <p:cNvPr id="17" name="Google Shape;338;p36">
            <a:extLst>
              <a:ext uri="{FF2B5EF4-FFF2-40B4-BE49-F238E27FC236}">
                <a16:creationId xmlns:a16="http://schemas.microsoft.com/office/drawing/2014/main" id="{77BE2D6B-F5A8-4F86-96E0-632751340B74}"/>
              </a:ext>
            </a:extLst>
          </p:cNvPr>
          <p:cNvSpPr txBox="1"/>
          <p:nvPr/>
        </p:nvSpPr>
        <p:spPr>
          <a:xfrm>
            <a:off x="401848" y="3050122"/>
            <a:ext cx="10727400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/>
            <a:r>
              <a:rPr lang="es-CO" sz="1500" dirty="0">
                <a:solidFill>
                  <a:schemeClr val="lt1"/>
                </a:solidFill>
                <a:latin typeface="Century Gothic"/>
                <a:sym typeface="Century Gothic"/>
              </a:rPr>
              <a:t>El derecho de inspección faculta a los Accionistas para revisar los libros y documentos de la sociedad, con el fin de acceder a toda la información necesaria para participar en la Asamblea General de Accionistas y se puede ejercer dentro de los 15 días hábiles anteriores a la Asamblea.</a:t>
            </a:r>
          </a:p>
          <a:p>
            <a:pPr algn="just"/>
            <a:endParaRPr lang="es-CO" sz="1500" dirty="0">
              <a:solidFill>
                <a:schemeClr val="lt1"/>
              </a:solidFill>
              <a:latin typeface="Century Gothic"/>
              <a:sym typeface="Century Gothic"/>
            </a:endParaRPr>
          </a:p>
          <a:p>
            <a:pPr algn="just"/>
            <a:r>
              <a:rPr lang="es-CO" sz="1500" dirty="0">
                <a:solidFill>
                  <a:schemeClr val="lt1"/>
                </a:solidFill>
                <a:latin typeface="Century Gothic"/>
                <a:sym typeface="Century Gothic"/>
              </a:rPr>
              <a:t>Así, a partir del 6 de marzo y hasta el 27 de marzo de 2023, los informes, así como los Estados Financieros Separados y los Estados Financieros Consolidados al 31 de diciembre de 2022 y sus anexos, estarán a disposición de los señores accionistas en el domicilio principal del Banco, en la Carrera 4 No. 7-61 Piso 14 - Vicepresidencia Financiera y de Estrategia, en la ciudad de Cali.</a:t>
            </a:r>
          </a:p>
          <a:p>
            <a:pPr algn="just"/>
            <a:endParaRPr lang="es-CO" sz="1500" dirty="0">
              <a:solidFill>
                <a:schemeClr val="lt1"/>
              </a:solidFill>
              <a:latin typeface="Century Gothic"/>
              <a:sym typeface="Century Gothic"/>
            </a:endParaRPr>
          </a:p>
          <a:p>
            <a:pPr algn="just"/>
            <a:r>
              <a:rPr lang="es-CO" sz="1500" dirty="0">
                <a:solidFill>
                  <a:schemeClr val="lt1"/>
                </a:solidFill>
                <a:latin typeface="Century Gothic"/>
                <a:sym typeface="Century Gothic"/>
              </a:rPr>
              <a:t>Adicionalmente, estará disponible en el sitio web </a:t>
            </a:r>
            <a:r>
              <a:rPr lang="es-CO" sz="1500" dirty="0">
                <a:solidFill>
                  <a:schemeClr val="bg1"/>
                </a:solidFill>
                <a:latin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https://www.bancodeoccidente.com.co</a:t>
            </a:r>
            <a:r>
              <a:rPr lang="es-CO" sz="1500" dirty="0">
                <a:solidFill>
                  <a:schemeClr val="lt1"/>
                </a:solidFill>
                <a:latin typeface="Century Gothic"/>
                <a:sym typeface="Century Gothic"/>
              </a:rPr>
              <a:t>, la información financiera, contable y jurídica del Banco, junto con los demás documentos que se presentarán a consideración de la Asamblea General de Accionistas.</a:t>
            </a:r>
          </a:p>
          <a:p>
            <a:pPr algn="just"/>
            <a:endParaRPr lang="es-CO" sz="1600" dirty="0">
              <a:solidFill>
                <a:schemeClr val="lt1"/>
              </a:solidFill>
              <a:latin typeface="Century Gothic"/>
              <a:sym typeface="Century Gothic"/>
            </a:endParaRPr>
          </a:p>
          <a:p>
            <a:endParaRPr lang="es-419"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0DD332AF-F501-45E0-BEFB-D29978A3C6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51089"/>
          <a:stretch/>
        </p:blipFill>
        <p:spPr>
          <a:xfrm>
            <a:off x="11129250" y="2443473"/>
            <a:ext cx="1062751" cy="2755176"/>
          </a:xfrm>
          <a:prstGeom prst="rect">
            <a:avLst/>
          </a:prstGeom>
        </p:spPr>
      </p:pic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A7B599E9-8287-4973-ADBB-4AB7FA45B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64903" y="-55385"/>
            <a:ext cx="591443" cy="94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1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E3A04C-9279-45C2-98AC-CA32F7F11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8" r="13569" b="36214"/>
          <a:stretch/>
        </p:blipFill>
        <p:spPr>
          <a:xfrm>
            <a:off x="-1527" y="0"/>
            <a:ext cx="12193525" cy="6858000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B4487F4E-D4CD-4B68-994F-24643D4A5406}"/>
              </a:ext>
            </a:extLst>
          </p:cNvPr>
          <p:cNvGrpSpPr/>
          <p:nvPr/>
        </p:nvGrpSpPr>
        <p:grpSpPr>
          <a:xfrm>
            <a:off x="-3" y="5425787"/>
            <a:ext cx="12192003" cy="1432212"/>
            <a:chOff x="-2" y="4069340"/>
            <a:chExt cx="9144002" cy="1074159"/>
          </a:xfrm>
          <a:gradFill>
            <a:gsLst>
              <a:gs pos="0">
                <a:srgbClr val="0082CA">
                  <a:alpha val="0"/>
                </a:srgbClr>
              </a:gs>
              <a:gs pos="100000">
                <a:srgbClr val="0082CA">
                  <a:alpha val="80000"/>
                </a:srgbClr>
              </a:gs>
            </a:gsLst>
            <a:lin ang="5400000" scaled="1"/>
          </a:gradFill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38DAC677-9A7E-484E-9001-83039EFD08E6}"/>
                </a:ext>
              </a:extLst>
            </p:cNvPr>
            <p:cNvSpPr/>
            <p:nvPr/>
          </p:nvSpPr>
          <p:spPr>
            <a:xfrm>
              <a:off x="-2" y="4069340"/>
              <a:ext cx="9144002" cy="10741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27" name="Google Shape;219;p27">
              <a:extLst>
                <a:ext uri="{FF2B5EF4-FFF2-40B4-BE49-F238E27FC236}">
                  <a16:creationId xmlns:a16="http://schemas.microsoft.com/office/drawing/2014/main" id="{3C0DD6B9-682A-4562-8E69-2D8323AF8B54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1925" y="4213100"/>
              <a:ext cx="1953500" cy="705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Google Shape;220;p27">
            <a:extLst>
              <a:ext uri="{FF2B5EF4-FFF2-40B4-BE49-F238E27FC236}">
                <a16:creationId xmlns:a16="http://schemas.microsoft.com/office/drawing/2014/main" id="{754307C0-B246-4744-96C8-EE46D0330EE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86593" y="6334967"/>
            <a:ext cx="768267" cy="22376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C64B15-D892-45A0-824A-F0F9817EF687}"/>
              </a:ext>
            </a:extLst>
          </p:cNvPr>
          <p:cNvSpPr/>
          <p:nvPr/>
        </p:nvSpPr>
        <p:spPr>
          <a:xfrm>
            <a:off x="-3" y="6808173"/>
            <a:ext cx="12192000" cy="609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1BC88EB-3B94-4E94-9B9B-2F912F4295D4}"/>
              </a:ext>
            </a:extLst>
          </p:cNvPr>
          <p:cNvSpPr/>
          <p:nvPr/>
        </p:nvSpPr>
        <p:spPr>
          <a:xfrm>
            <a:off x="0" y="0"/>
            <a:ext cx="12192000" cy="2829600"/>
          </a:xfrm>
          <a:prstGeom prst="rect">
            <a:avLst/>
          </a:prstGeom>
          <a:solidFill>
            <a:srgbClr val="00206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8" name="Google Shape;311;p34">
            <a:extLst>
              <a:ext uri="{FF2B5EF4-FFF2-40B4-BE49-F238E27FC236}">
                <a16:creationId xmlns:a16="http://schemas.microsoft.com/office/drawing/2014/main" id="{A261235C-D5AB-48F3-B637-F20FF39A186B}"/>
              </a:ext>
            </a:extLst>
          </p:cNvPr>
          <p:cNvSpPr txBox="1">
            <a:spLocks/>
          </p:cNvSpPr>
          <p:nvPr/>
        </p:nvSpPr>
        <p:spPr>
          <a:xfrm>
            <a:off x="1406769" y="401751"/>
            <a:ext cx="9512031" cy="80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Aviso de grabación de la Asamblea de Accionistas </a:t>
            </a:r>
            <a:endParaRPr lang="es-419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312;p34">
            <a:extLst>
              <a:ext uri="{FF2B5EF4-FFF2-40B4-BE49-F238E27FC236}">
                <a16:creationId xmlns:a16="http://schemas.microsoft.com/office/drawing/2014/main" id="{3D785183-2F85-4C8A-9423-268DC008F9EF}"/>
              </a:ext>
            </a:extLst>
          </p:cNvPr>
          <p:cNvSpPr txBox="1"/>
          <p:nvPr/>
        </p:nvSpPr>
        <p:spPr>
          <a:xfrm>
            <a:off x="1162675" y="1202574"/>
            <a:ext cx="10448091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/>
            <a:r>
              <a:rPr lang="es-CO" sz="1400" dirty="0">
                <a:solidFill>
                  <a:srgbClr val="0082C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Banco de Occidente está comprometido con la protección de los datos personales y la privacidad de los accionistas, por lo que, se les informa que el Banco podrá captar sus imágenes, en fotografía o vídeo, con o sin voz, durante el periodo de tiempo que se encentren al interior de las instalaciones y edificios del Banco de Occidente. Así mismo, se les informa que la Asamblea de accionistas será grabada desde su inicio hasta su finalización, por lo que con su asistencia a la misma, autorizan al Banco a utilizar el material de grabación total y/o parcial de su imagen, voz, opiniones, declaraciones y/o comentarios,  con el fin de construir el texto del Acta de Asamblea de Accionistas.</a:t>
            </a:r>
            <a:endParaRPr lang="es-419" sz="1400" dirty="0">
              <a:solidFill>
                <a:srgbClr val="0082C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5F4A871C-D6C6-4A09-B8C4-1A06F7EDDC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9731" r="-1899"/>
          <a:stretch/>
        </p:blipFill>
        <p:spPr>
          <a:xfrm>
            <a:off x="-1648" y="-14415"/>
            <a:ext cx="1164323" cy="2830128"/>
          </a:xfrm>
          <a:prstGeom prst="rect">
            <a:avLst/>
          </a:prstGeom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A1EE761F-D905-44B2-A812-939A9E7644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09" y="-14414"/>
            <a:ext cx="702851" cy="11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102BE47-C9F1-48D1-95AC-8CBD8179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1914"/>
            <a:ext cx="12192000" cy="6834173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52094574-807C-4854-97F2-8B1AC9EB59E6}"/>
              </a:ext>
            </a:extLst>
          </p:cNvPr>
          <p:cNvSpPr/>
          <p:nvPr/>
        </p:nvSpPr>
        <p:spPr>
          <a:xfrm>
            <a:off x="-3" y="5425787"/>
            <a:ext cx="12192003" cy="1432212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100000">
                <a:srgbClr val="002060">
                  <a:alpha val="97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6" name="Rectángulo 9">
            <a:extLst>
              <a:ext uri="{FF2B5EF4-FFF2-40B4-BE49-F238E27FC236}">
                <a16:creationId xmlns:a16="http://schemas.microsoft.com/office/drawing/2014/main" id="{3A06CFC0-6283-4FAB-BC8D-50E31EFBC3EC}"/>
              </a:ext>
            </a:extLst>
          </p:cNvPr>
          <p:cNvSpPr/>
          <p:nvPr/>
        </p:nvSpPr>
        <p:spPr>
          <a:xfrm flipH="1" flipV="1">
            <a:off x="3000101" y="12026"/>
            <a:ext cx="9191895" cy="6872413"/>
          </a:xfrm>
          <a:custGeom>
            <a:avLst/>
            <a:gdLst>
              <a:gd name="connsiteX0" fmla="*/ 0 w 8314945"/>
              <a:gd name="connsiteY0" fmla="*/ 0 h 5154310"/>
              <a:gd name="connsiteX1" fmla="*/ 8314945 w 8314945"/>
              <a:gd name="connsiteY1" fmla="*/ 0 h 5154310"/>
              <a:gd name="connsiteX2" fmla="*/ 8314945 w 8314945"/>
              <a:gd name="connsiteY2" fmla="*/ 5154310 h 5154310"/>
              <a:gd name="connsiteX3" fmla="*/ 0 w 8314945"/>
              <a:gd name="connsiteY3" fmla="*/ 5154310 h 5154310"/>
              <a:gd name="connsiteX4" fmla="*/ 0 w 8314945"/>
              <a:gd name="connsiteY4" fmla="*/ 0 h 5154310"/>
              <a:gd name="connsiteX0" fmla="*/ 0 w 8314945"/>
              <a:gd name="connsiteY0" fmla="*/ 0 h 5154310"/>
              <a:gd name="connsiteX1" fmla="*/ 8314945 w 8314945"/>
              <a:gd name="connsiteY1" fmla="*/ 0 h 5154310"/>
              <a:gd name="connsiteX2" fmla="*/ 3057145 w 8314945"/>
              <a:gd name="connsiteY2" fmla="*/ 5154310 h 5154310"/>
              <a:gd name="connsiteX3" fmla="*/ 0 w 8314945"/>
              <a:gd name="connsiteY3" fmla="*/ 5154310 h 5154310"/>
              <a:gd name="connsiteX4" fmla="*/ 0 w 8314945"/>
              <a:gd name="connsiteY4" fmla="*/ 0 h 5154310"/>
              <a:gd name="connsiteX0" fmla="*/ 0 w 8172070"/>
              <a:gd name="connsiteY0" fmla="*/ 9525 h 5163835"/>
              <a:gd name="connsiteX1" fmla="*/ 8172070 w 8172070"/>
              <a:gd name="connsiteY1" fmla="*/ 0 h 5163835"/>
              <a:gd name="connsiteX2" fmla="*/ 3057145 w 8172070"/>
              <a:gd name="connsiteY2" fmla="*/ 5163835 h 5163835"/>
              <a:gd name="connsiteX3" fmla="*/ 0 w 8172070"/>
              <a:gd name="connsiteY3" fmla="*/ 5163835 h 5163835"/>
              <a:gd name="connsiteX4" fmla="*/ 0 w 8172070"/>
              <a:gd name="connsiteY4" fmla="*/ 9525 h 5163835"/>
              <a:gd name="connsiteX0" fmla="*/ 0 w 8172070"/>
              <a:gd name="connsiteY0" fmla="*/ 9525 h 5278135"/>
              <a:gd name="connsiteX1" fmla="*/ 8172070 w 8172070"/>
              <a:gd name="connsiteY1" fmla="*/ 0 h 5278135"/>
              <a:gd name="connsiteX2" fmla="*/ 4085845 w 8172070"/>
              <a:gd name="connsiteY2" fmla="*/ 5278135 h 5278135"/>
              <a:gd name="connsiteX3" fmla="*/ 0 w 8172070"/>
              <a:gd name="connsiteY3" fmla="*/ 5163835 h 5278135"/>
              <a:gd name="connsiteX4" fmla="*/ 0 w 8172070"/>
              <a:gd name="connsiteY4" fmla="*/ 9525 h 5278135"/>
              <a:gd name="connsiteX0" fmla="*/ 0 w 8172070"/>
              <a:gd name="connsiteY0" fmla="*/ 9525 h 5163835"/>
              <a:gd name="connsiteX1" fmla="*/ 8172070 w 8172070"/>
              <a:gd name="connsiteY1" fmla="*/ 0 h 5163835"/>
              <a:gd name="connsiteX2" fmla="*/ 3076195 w 8172070"/>
              <a:gd name="connsiteY2" fmla="*/ 5106685 h 5163835"/>
              <a:gd name="connsiteX3" fmla="*/ 0 w 8172070"/>
              <a:gd name="connsiteY3" fmla="*/ 5163835 h 5163835"/>
              <a:gd name="connsiteX4" fmla="*/ 0 w 8172070"/>
              <a:gd name="connsiteY4" fmla="*/ 9525 h 5163835"/>
              <a:gd name="connsiteX0" fmla="*/ 0 w 8172070"/>
              <a:gd name="connsiteY0" fmla="*/ 9525 h 5163835"/>
              <a:gd name="connsiteX1" fmla="*/ 8172070 w 8172070"/>
              <a:gd name="connsiteY1" fmla="*/ 0 h 5163835"/>
              <a:gd name="connsiteX2" fmla="*/ 2990470 w 8172070"/>
              <a:gd name="connsiteY2" fmla="*/ 5154310 h 5163835"/>
              <a:gd name="connsiteX3" fmla="*/ 0 w 8172070"/>
              <a:gd name="connsiteY3" fmla="*/ 5163835 h 5163835"/>
              <a:gd name="connsiteX4" fmla="*/ 0 w 8172070"/>
              <a:gd name="connsiteY4" fmla="*/ 9525 h 5163835"/>
              <a:gd name="connsiteX0" fmla="*/ 0 w 8157782"/>
              <a:gd name="connsiteY0" fmla="*/ 0 h 5154310"/>
              <a:gd name="connsiteX1" fmla="*/ 8157782 w 8157782"/>
              <a:gd name="connsiteY1" fmla="*/ 2381 h 5154310"/>
              <a:gd name="connsiteX2" fmla="*/ 2990470 w 8157782"/>
              <a:gd name="connsiteY2" fmla="*/ 5144785 h 5154310"/>
              <a:gd name="connsiteX3" fmla="*/ 0 w 8157782"/>
              <a:gd name="connsiteY3" fmla="*/ 5154310 h 5154310"/>
              <a:gd name="connsiteX4" fmla="*/ 0 w 8157782"/>
              <a:gd name="connsiteY4" fmla="*/ 0 h 5154310"/>
              <a:gd name="connsiteX0" fmla="*/ 0 w 8157782"/>
              <a:gd name="connsiteY0" fmla="*/ 0 h 5154310"/>
              <a:gd name="connsiteX1" fmla="*/ 8157782 w 8157782"/>
              <a:gd name="connsiteY1" fmla="*/ 2381 h 5154310"/>
              <a:gd name="connsiteX2" fmla="*/ 2028659 w 8157782"/>
              <a:gd name="connsiteY2" fmla="*/ 5144785 h 5154310"/>
              <a:gd name="connsiteX3" fmla="*/ 0 w 8157782"/>
              <a:gd name="connsiteY3" fmla="*/ 5154310 h 5154310"/>
              <a:gd name="connsiteX4" fmla="*/ 0 w 8157782"/>
              <a:gd name="connsiteY4" fmla="*/ 0 h 515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7782" h="5154310">
                <a:moveTo>
                  <a:pt x="0" y="0"/>
                </a:moveTo>
                <a:lnTo>
                  <a:pt x="8157782" y="2381"/>
                </a:lnTo>
                <a:lnTo>
                  <a:pt x="2028659" y="5144785"/>
                </a:lnTo>
                <a:lnTo>
                  <a:pt x="0" y="5154310"/>
                </a:lnTo>
                <a:lnTo>
                  <a:pt x="0" y="0"/>
                </a:lnTo>
                <a:close/>
              </a:path>
            </a:pathLst>
          </a:cu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22" name="Google Shape;219;p27">
            <a:extLst>
              <a:ext uri="{FF2B5EF4-FFF2-40B4-BE49-F238E27FC236}">
                <a16:creationId xmlns:a16="http://schemas.microsoft.com/office/drawing/2014/main" id="{034B614C-90B1-4789-833E-0DA3DF946F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233" y="5617467"/>
            <a:ext cx="2604667" cy="94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20;p27">
            <a:extLst>
              <a:ext uri="{FF2B5EF4-FFF2-40B4-BE49-F238E27FC236}">
                <a16:creationId xmlns:a16="http://schemas.microsoft.com/office/drawing/2014/main" id="{3BF4AF6E-AF98-4A7A-932F-C6CC51F131B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86593" y="6334967"/>
            <a:ext cx="768267" cy="223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2B84F32-8FDD-46C8-B487-A6BC1106A221}"/>
              </a:ext>
            </a:extLst>
          </p:cNvPr>
          <p:cNvCxnSpPr>
            <a:cxnSpLocks/>
          </p:cNvCxnSpPr>
          <p:nvPr/>
        </p:nvCxnSpPr>
        <p:spPr>
          <a:xfrm flipV="1">
            <a:off x="3154385" y="26438"/>
            <a:ext cx="6866081" cy="681953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10A90BE-BB55-48BD-A7AB-D916C0B5E173}"/>
              </a:ext>
            </a:extLst>
          </p:cNvPr>
          <p:cNvCxnSpPr>
            <a:cxnSpLocks/>
          </p:cNvCxnSpPr>
          <p:nvPr/>
        </p:nvCxnSpPr>
        <p:spPr>
          <a:xfrm flipV="1">
            <a:off x="2913901" y="12026"/>
            <a:ext cx="6896167" cy="683395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CC2DB52-EC38-4117-803B-37E6B0CEA5D4}"/>
              </a:ext>
            </a:extLst>
          </p:cNvPr>
          <p:cNvSpPr/>
          <p:nvPr/>
        </p:nvSpPr>
        <p:spPr>
          <a:xfrm>
            <a:off x="-3" y="6808173"/>
            <a:ext cx="12192000" cy="609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5" name="Google Shape;389;p40">
            <a:extLst>
              <a:ext uri="{FF2B5EF4-FFF2-40B4-BE49-F238E27FC236}">
                <a16:creationId xmlns:a16="http://schemas.microsoft.com/office/drawing/2014/main" id="{4C321505-0E07-4DE3-9949-3688821419F1}"/>
              </a:ext>
            </a:extLst>
          </p:cNvPr>
          <p:cNvSpPr txBox="1">
            <a:spLocks/>
          </p:cNvSpPr>
          <p:nvPr/>
        </p:nvSpPr>
        <p:spPr>
          <a:xfrm>
            <a:off x="7835151" y="1833124"/>
            <a:ext cx="4258400" cy="11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419" sz="4000" b="1" dirty="0">
                <a:solidFill>
                  <a:srgbClr val="001F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Verificación de identidad </a:t>
            </a:r>
          </a:p>
        </p:txBody>
      </p:sp>
      <p:sp>
        <p:nvSpPr>
          <p:cNvPr id="16" name="Google Shape;390;p40">
            <a:extLst>
              <a:ext uri="{FF2B5EF4-FFF2-40B4-BE49-F238E27FC236}">
                <a16:creationId xmlns:a16="http://schemas.microsoft.com/office/drawing/2014/main" id="{4AE9DDC2-9FB7-43FB-BFD4-A0A0697F7B7E}"/>
              </a:ext>
            </a:extLst>
          </p:cNvPr>
          <p:cNvSpPr txBox="1"/>
          <p:nvPr/>
        </p:nvSpPr>
        <p:spPr>
          <a:xfrm>
            <a:off x="6963508" y="3202297"/>
            <a:ext cx="4932032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/>
            <a:r>
              <a:rPr lang="es-CO" sz="1600" dirty="0">
                <a:solidFill>
                  <a:schemeClr val="lt1"/>
                </a:solidFill>
                <a:latin typeface="Century Gothic"/>
              </a:rPr>
              <a:t>Para identificarse como </a:t>
            </a:r>
            <a:r>
              <a:rPr lang="es-CO" sz="1600" b="1" dirty="0">
                <a:solidFill>
                  <a:schemeClr val="lt1"/>
                </a:solidFill>
                <a:latin typeface="Century Gothic"/>
              </a:rPr>
              <a:t>accionista</a:t>
            </a:r>
            <a:r>
              <a:rPr lang="es-CO" sz="1600" dirty="0">
                <a:solidFill>
                  <a:schemeClr val="lt1"/>
                </a:solidFill>
                <a:latin typeface="Century Gothic"/>
              </a:rPr>
              <a:t> del Banco, antes del inicio de la Asamblea o en el transcurso de la misma, es necesario que allegue los siguientes documentos:</a:t>
            </a: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75AD5F15-1415-4119-A2F2-1574CAA1C9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9731" r="-1899"/>
          <a:stretch/>
        </p:blipFill>
        <p:spPr>
          <a:xfrm>
            <a:off x="-1648" y="-14415"/>
            <a:ext cx="1164323" cy="2830128"/>
          </a:xfrm>
          <a:prstGeom prst="rect">
            <a:avLst/>
          </a:prstGeom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9FBFC5CE-5188-42C2-B5E6-0DD989522C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09" y="-14414"/>
            <a:ext cx="702851" cy="11288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5AA13FE-7B12-10E5-1192-4A310135C86E}"/>
              </a:ext>
            </a:extLst>
          </p:cNvPr>
          <p:cNvSpPr txBox="1"/>
          <p:nvPr/>
        </p:nvSpPr>
        <p:spPr>
          <a:xfrm>
            <a:off x="4768948" y="5240549"/>
            <a:ext cx="717157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iv</a:t>
            </a:r>
            <a:r>
              <a:rPr 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) Como </a:t>
            </a:r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apoderado</a:t>
            </a:r>
            <a:r>
              <a:rPr 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copia de la cédula de ciudadanía del apoderado, poder debidamente otorgado y los documentos listados anteriormente según corresponda.</a:t>
            </a:r>
          </a:p>
          <a:p>
            <a:r>
              <a:rPr lang="es-CO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El equipo especializado del Banco de Occidente verificará dichos documentos.</a:t>
            </a:r>
          </a:p>
        </p:txBody>
      </p:sp>
      <p:sp>
        <p:nvSpPr>
          <p:cNvPr id="9" name="Google Shape;390;p40">
            <a:extLst>
              <a:ext uri="{FF2B5EF4-FFF2-40B4-BE49-F238E27FC236}">
                <a16:creationId xmlns:a16="http://schemas.microsoft.com/office/drawing/2014/main" id="{2B05F710-4526-8F19-3DFD-23B83EDADEB6}"/>
              </a:ext>
            </a:extLst>
          </p:cNvPr>
          <p:cNvSpPr txBox="1"/>
          <p:nvPr/>
        </p:nvSpPr>
        <p:spPr>
          <a:xfrm>
            <a:off x="5218075" y="4146743"/>
            <a:ext cx="6705597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/>
            <a:r>
              <a:rPr lang="es-CO" sz="1600" dirty="0">
                <a:solidFill>
                  <a:schemeClr val="lt1"/>
                </a:solidFill>
                <a:latin typeface="Century Gothic"/>
              </a:rPr>
              <a:t>i) Cédula de ciudadanía del accionista persona natural.</a:t>
            </a:r>
          </a:p>
          <a:p>
            <a:pPr algn="r"/>
            <a:r>
              <a:rPr lang="es-CO" sz="1600" dirty="0" err="1">
                <a:solidFill>
                  <a:schemeClr val="lt1"/>
                </a:solidFill>
                <a:latin typeface="Century Gothic"/>
              </a:rPr>
              <a:t>ii</a:t>
            </a:r>
            <a:r>
              <a:rPr lang="es-CO" sz="1600" dirty="0">
                <a:solidFill>
                  <a:schemeClr val="lt1"/>
                </a:solidFill>
                <a:latin typeface="Century Gothic"/>
              </a:rPr>
              <a:t>) Certificado de Existencia y Representación Legal del accionista persona jurídica con fecha de expedición reciente.</a:t>
            </a:r>
          </a:p>
          <a:p>
            <a:pPr algn="r"/>
            <a:r>
              <a:rPr lang="es-CO" sz="1600" dirty="0" err="1">
                <a:solidFill>
                  <a:schemeClr val="lt1"/>
                </a:solidFill>
                <a:latin typeface="Century Gothic"/>
              </a:rPr>
              <a:t>ii</a:t>
            </a:r>
            <a:r>
              <a:rPr lang="es-CO" sz="1600" dirty="0">
                <a:solidFill>
                  <a:schemeClr val="lt1"/>
                </a:solidFill>
                <a:latin typeface="Century Gothic"/>
              </a:rPr>
              <a:t>) Copia de la cédula de ciudadanía del representante legal.</a:t>
            </a:r>
          </a:p>
        </p:txBody>
      </p:sp>
    </p:spTree>
    <p:extLst>
      <p:ext uri="{BB962C8B-B14F-4D97-AF65-F5344CB8AC3E}">
        <p14:creationId xmlns:p14="http://schemas.microsoft.com/office/powerpoint/2010/main" val="42320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42D5FA-8BF7-44BB-BEB3-4ABA459AD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91" r="1133" b="82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AD39C31-0D2D-4FDE-8221-624953ED6D5E}"/>
              </a:ext>
            </a:extLst>
          </p:cNvPr>
          <p:cNvSpPr/>
          <p:nvPr/>
        </p:nvSpPr>
        <p:spPr>
          <a:xfrm>
            <a:off x="-5" y="0"/>
            <a:ext cx="12192000" cy="6858000"/>
          </a:xfrm>
          <a:prstGeom prst="rect">
            <a:avLst/>
          </a:prstGeom>
          <a:solidFill>
            <a:srgbClr val="00206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33" y="5617467"/>
            <a:ext cx="2604667" cy="94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86593" y="6334967"/>
            <a:ext cx="768267" cy="22376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C123C6E-1D8F-4701-9593-0BEAEFAFB649}"/>
              </a:ext>
            </a:extLst>
          </p:cNvPr>
          <p:cNvSpPr/>
          <p:nvPr/>
        </p:nvSpPr>
        <p:spPr>
          <a:xfrm>
            <a:off x="-3" y="6808173"/>
            <a:ext cx="12192000" cy="609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9A0703CD-D669-4674-8252-417606261B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1089"/>
          <a:stretch/>
        </p:blipFill>
        <p:spPr>
          <a:xfrm>
            <a:off x="11129250" y="-11131"/>
            <a:ext cx="1062751" cy="2755176"/>
          </a:xfrm>
          <a:prstGeom prst="rect">
            <a:avLst/>
          </a:prstGeom>
        </p:spPr>
      </p:pic>
      <p:sp>
        <p:nvSpPr>
          <p:cNvPr id="17" name="Google Shape;141;p21">
            <a:extLst>
              <a:ext uri="{FF2B5EF4-FFF2-40B4-BE49-F238E27FC236}">
                <a16:creationId xmlns:a16="http://schemas.microsoft.com/office/drawing/2014/main" id="{2D067199-1B94-434D-A2C0-1401028E4116}"/>
              </a:ext>
            </a:extLst>
          </p:cNvPr>
          <p:cNvSpPr txBox="1">
            <a:spLocks/>
          </p:cNvSpPr>
          <p:nvPr/>
        </p:nvSpPr>
        <p:spPr>
          <a:xfrm>
            <a:off x="1222867" y="1828667"/>
            <a:ext cx="12192000" cy="2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11333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¡Hasta Pronto!</a:t>
            </a:r>
          </a:p>
        </p:txBody>
      </p:sp>
      <p:sp>
        <p:nvSpPr>
          <p:cNvPr id="20" name="Google Shape;145;p21">
            <a:extLst>
              <a:ext uri="{FF2B5EF4-FFF2-40B4-BE49-F238E27FC236}">
                <a16:creationId xmlns:a16="http://schemas.microsoft.com/office/drawing/2014/main" id="{42216615-F047-485B-809E-110F7DD5C9C7}"/>
              </a:ext>
            </a:extLst>
          </p:cNvPr>
          <p:cNvSpPr txBox="1">
            <a:spLocks/>
          </p:cNvSpPr>
          <p:nvPr/>
        </p:nvSpPr>
        <p:spPr>
          <a:xfrm>
            <a:off x="2512200" y="3763800"/>
            <a:ext cx="7547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es-419" sz="4933" b="1">
                <a:solidFill>
                  <a:srgbClr val="0082C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Gracias</a:t>
            </a:r>
          </a:p>
        </p:txBody>
      </p:sp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D887F54-4940-40A8-B7C3-A26A52D53B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3" y="-478"/>
            <a:ext cx="702851" cy="11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49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d45c89e-8d56-4055-8b94-726495b20c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4DF09D3609047A101BD5B9C53FDEF" ma:contentTypeVersion="13" ma:contentTypeDescription="Create a new document." ma:contentTypeScope="" ma:versionID="afaf706853d6fccb16dc83dc3f0b449d">
  <xsd:schema xmlns:xsd="http://www.w3.org/2001/XMLSchema" xmlns:xs="http://www.w3.org/2001/XMLSchema" xmlns:p="http://schemas.microsoft.com/office/2006/metadata/properties" xmlns:ns3="217aaca6-5498-4e8e-92b0-fd0524a1666e" xmlns:ns4="4d45c89e-8d56-4055-8b94-726495b20cf0" targetNamespace="http://schemas.microsoft.com/office/2006/metadata/properties" ma:root="true" ma:fieldsID="6cce7a97dbcecaabb26b48ffeedca367" ns3:_="" ns4:_="">
    <xsd:import namespace="217aaca6-5498-4e8e-92b0-fd0524a1666e"/>
    <xsd:import namespace="4d45c89e-8d56-4055-8b94-726495b20c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aaca6-5498-4e8e-92b0-fd0524a166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5c89e-8d56-4055-8b94-726495b20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CBD0CC-5BCC-4B91-874F-2880768985AC}">
  <ds:schemaRefs>
    <ds:schemaRef ds:uri="http://schemas.openxmlformats.org/package/2006/metadata/core-properties"/>
    <ds:schemaRef ds:uri="217aaca6-5498-4e8e-92b0-fd0524a1666e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4d45c89e-8d56-4055-8b94-726495b20cf0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A07953-8D06-4E3B-A26D-3FB5F2CFA1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9583F-4D4C-4A0A-8338-7A53A5CB8F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aaca6-5498-4e8e-92b0-fd0524a1666e"/>
    <ds:schemaRef ds:uri="4d45c89e-8d56-4055-8b94-726495b20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7580</TotalTime>
  <Words>481</Words>
  <Application>Microsoft Office PowerPoint</Application>
  <PresentationFormat>Panorámica</PresentationFormat>
  <Paragraphs>29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Presentación de PowerPoint</vt:lpstr>
      <vt:lpstr>Asamblea General de Accionistas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Garcia, Sergio (BOG-MEW)</dc:creator>
  <cp:lastModifiedBy>Tatiana Carolina Torres Carreño</cp:lastModifiedBy>
  <cp:revision>155</cp:revision>
  <dcterms:created xsi:type="dcterms:W3CDTF">2019-10-07T20:51:06Z</dcterms:created>
  <dcterms:modified xsi:type="dcterms:W3CDTF">2023-02-21T19:13:00Z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0x010100AFA4DF09D3609047A101BD5B9C53FDEF</vt:lpwstr>
  </property>
</Properties>
</file>